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Dream Avenue" panose="02000503000000020004"/>
      <p:regular r:id="rId14"/>
    </p:embeddedFont>
    <p:embeddedFont>
      <p:font typeface="IPAex 明朝" panose="02020400000000000000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01700" y="3042228"/>
            <a:ext cx="9136513" cy="340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95"/>
              </a:lnSpc>
            </a:pPr>
            <a:r>
              <a:rPr lang="en-US" sz="9570" spc="229">
                <a:solidFill>
                  <a:srgbClr val="FFFFFF"/>
                </a:solidFill>
                <a:latin typeface="Dream Avenue" panose="02000503000000020004"/>
                <a:ea typeface="Dream Avenue" panose="02000503000000020004"/>
                <a:cs typeface="Dream Avenue" panose="02000503000000020004"/>
                <a:sym typeface="Dream Avenue" panose="02000503000000020004"/>
              </a:rPr>
              <a:t>ペンギンカフェ </a:t>
            </a:r>
            <a:endParaRPr lang="en-US" sz="9570" spc="229">
              <a:solidFill>
                <a:srgbClr val="FFFFFF"/>
              </a:solidFill>
              <a:latin typeface="Dream Avenue" panose="02000503000000020004"/>
              <a:ea typeface="Dream Avenue" panose="02000503000000020004"/>
              <a:cs typeface="Dream Avenue" panose="02000503000000020004"/>
              <a:sym typeface="Dream Avenue" panose="02000503000000020004"/>
            </a:endParaRPr>
          </a:p>
          <a:p>
            <a:pPr algn="l">
              <a:lnSpc>
                <a:spcPts val="13395"/>
              </a:lnSpc>
            </a:pPr>
            <a:r>
              <a:rPr lang="en-US" sz="9570" spc="229">
                <a:solidFill>
                  <a:srgbClr val="FFFFFF"/>
                </a:solidFill>
                <a:latin typeface="Dream Avenue" panose="02000503000000020004"/>
                <a:ea typeface="Dream Avenue" panose="02000503000000020004"/>
                <a:cs typeface="Dream Avenue" panose="02000503000000020004"/>
                <a:sym typeface="Dream Avenue" panose="02000503000000020004"/>
              </a:rPr>
              <a:t>ハイボール会</a:t>
            </a:r>
            <a:endParaRPr lang="en-US" sz="9570" spc="229">
              <a:solidFill>
                <a:srgbClr val="FFFFFF"/>
              </a:solidFill>
              <a:latin typeface="Dream Avenue" panose="02000503000000020004"/>
              <a:ea typeface="Dream Avenue" panose="02000503000000020004"/>
              <a:cs typeface="Dream Avenue" panose="02000503000000020004"/>
              <a:sym typeface="Dream Avenue" panose="020005030000000200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811" y="6391772"/>
            <a:ext cx="9677039" cy="67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0"/>
              </a:lnSpc>
              <a:spcBef>
                <a:spcPct val="0"/>
              </a:spcBef>
            </a:pPr>
            <a:r>
              <a:rPr lang="en-US" sz="3310" spc="559">
                <a:solidFill>
                  <a:srgbClr val="FFFFFF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～ペアリングの魅力～</a:t>
            </a:r>
            <a:endParaRPr lang="en-US" sz="3310" spc="559">
              <a:solidFill>
                <a:srgbClr val="FFFFFF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  <p:sp>
        <p:nvSpPr>
          <p:cNvPr id="5" name="Freeform 5"/>
          <p:cNvSpPr/>
          <p:nvPr/>
        </p:nvSpPr>
        <p:spPr>
          <a:xfrm rot="-10255742">
            <a:off x="6338557" y="-5981352"/>
            <a:ext cx="17028606" cy="10651117"/>
          </a:xfrm>
          <a:custGeom>
            <a:avLst/>
            <a:gdLst/>
            <a:ahLst/>
            <a:cxnLst/>
            <a:rect l="l" t="t" r="r" b="b"/>
            <a:pathLst>
              <a:path w="17028606" h="10651117">
                <a:moveTo>
                  <a:pt x="0" y="0"/>
                </a:moveTo>
                <a:lnTo>
                  <a:pt x="17028606" y="0"/>
                </a:lnTo>
                <a:lnTo>
                  <a:pt x="17028606" y="10651117"/>
                </a:lnTo>
                <a:lnTo>
                  <a:pt x="0" y="10651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t="-2934" r="-77945"/>
            </a:stretch>
          </a:blipFill>
        </p:spPr>
      </p:sp>
      <p:sp>
        <p:nvSpPr>
          <p:cNvPr id="6" name="Freeform 6"/>
          <p:cNvSpPr/>
          <p:nvPr/>
        </p:nvSpPr>
        <p:spPr>
          <a:xfrm rot="-10255742" flipH="1" flipV="1">
            <a:off x="-4910803" y="6082383"/>
            <a:ext cx="17028606" cy="10651117"/>
          </a:xfrm>
          <a:custGeom>
            <a:avLst/>
            <a:gdLst/>
            <a:ahLst/>
            <a:cxnLst/>
            <a:rect l="l" t="t" r="r" b="b"/>
            <a:pathLst>
              <a:path w="17028606" h="10651117">
                <a:moveTo>
                  <a:pt x="17028606" y="10651117"/>
                </a:moveTo>
                <a:lnTo>
                  <a:pt x="0" y="10651117"/>
                </a:lnTo>
                <a:lnTo>
                  <a:pt x="0" y="0"/>
                </a:lnTo>
                <a:lnTo>
                  <a:pt x="17028606" y="0"/>
                </a:lnTo>
                <a:lnTo>
                  <a:pt x="17028606" y="10651117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t="-2934" r="-77945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2409346" y="4448424"/>
            <a:ext cx="4112892" cy="5652807"/>
            <a:chOff x="0" y="0"/>
            <a:chExt cx="812800" cy="1117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117122"/>
            </a:xfrm>
            <a:custGeom>
              <a:avLst/>
              <a:gdLst/>
              <a:ahLst/>
              <a:cxnLst/>
              <a:rect l="l" t="t" r="r" b="b"/>
              <a:pathLst>
                <a:path w="812800" h="1117122">
                  <a:moveTo>
                    <a:pt x="0" y="0"/>
                  </a:moveTo>
                  <a:lnTo>
                    <a:pt x="812800" y="0"/>
                  </a:lnTo>
                  <a:lnTo>
                    <a:pt x="812800" y="1117122"/>
                  </a:lnTo>
                  <a:lnTo>
                    <a:pt x="0" y="1117122"/>
                  </a:lnTo>
                  <a:close/>
                </a:path>
              </a:pathLst>
            </a:custGeom>
            <a:blipFill>
              <a:blip r:embed="rId2"/>
              <a:stretch>
                <a:fillRect t="-8729" b="-1381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0">
            <a:off x="796763" y="767538"/>
            <a:ext cx="155737" cy="522324"/>
            <a:chOff x="0" y="0"/>
            <a:chExt cx="295239" cy="990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8" name="Freeform 8"/>
          <p:cNvSpPr/>
          <p:nvPr/>
        </p:nvSpPr>
        <p:spPr>
          <a:xfrm>
            <a:off x="1752420" y="6790394"/>
            <a:ext cx="9703159" cy="3310837"/>
          </a:xfrm>
          <a:custGeom>
            <a:avLst/>
            <a:gdLst/>
            <a:ahLst/>
            <a:cxnLst/>
            <a:rect l="l" t="t" r="r" b="b"/>
            <a:pathLst>
              <a:path w="9703159" h="3310837">
                <a:moveTo>
                  <a:pt x="0" y="0"/>
                </a:moveTo>
                <a:lnTo>
                  <a:pt x="9703160" y="0"/>
                </a:lnTo>
                <a:lnTo>
                  <a:pt x="9703160" y="3310837"/>
                </a:lnTo>
                <a:lnTo>
                  <a:pt x="0" y="331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768" b="-5285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586563"/>
            <a:ext cx="7446482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ウイスキーって何？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3762" y="1561938"/>
            <a:ext cx="14948587" cy="476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穀物が原料の蒸留酒。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原料の穀物（大麦・トウモロコシ・ライ麦・小麦など）を発酵させて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造った蒸留酒をオーク樽で長期間熟成させることで、深い色と風味が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生まれます。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4305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ウイスキーの名前の語源はゲール語の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「ウシュクベーハ（命の水）」に由来しています。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872963" y="1393597"/>
            <a:ext cx="155737" cy="522324"/>
            <a:chOff x="0" y="0"/>
            <a:chExt cx="295239" cy="990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01874" y="2737350"/>
            <a:ext cx="10392788" cy="64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グレングラント蒸留所はスコットランドの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スペイサイドというエリアにある、1840年に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創業された歴史ある蒸留所です。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715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今回のアルボラリスは2020年に発売され、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日本でもハイボールに合うコスパ最高のシングルモルトとして大人気となりました。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725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癖がなくフルーティーで飲みやすいので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最初の1杯に選びました！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727104" y="1028700"/>
            <a:ext cx="5800308" cy="8748005"/>
          </a:xfrm>
          <a:custGeom>
            <a:avLst/>
            <a:gdLst/>
            <a:ahLst/>
            <a:cxnLst/>
            <a:rect l="l" t="t" r="r" b="b"/>
            <a:pathLst>
              <a:path w="5800308" h="8748005">
                <a:moveTo>
                  <a:pt x="0" y="0"/>
                </a:moveTo>
                <a:lnTo>
                  <a:pt x="5800307" y="0"/>
                </a:lnTo>
                <a:lnTo>
                  <a:pt x="5800307" y="8748005"/>
                </a:lnTo>
                <a:lnTo>
                  <a:pt x="0" y="874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1589" y="1212622"/>
            <a:ext cx="10169926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グレングラント アルボラリス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872963" y="1393597"/>
            <a:ext cx="155737" cy="522324"/>
            <a:chOff x="0" y="0"/>
            <a:chExt cx="295239" cy="990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10657431" y="1803032"/>
            <a:ext cx="7161361" cy="7161361"/>
          </a:xfrm>
          <a:custGeom>
            <a:avLst/>
            <a:gdLst/>
            <a:ahLst/>
            <a:cxnLst/>
            <a:rect l="l" t="t" r="r" b="b"/>
            <a:pathLst>
              <a:path w="7161361" h="7161361">
                <a:moveTo>
                  <a:pt x="0" y="0"/>
                </a:moveTo>
                <a:lnTo>
                  <a:pt x="7161361" y="0"/>
                </a:lnTo>
                <a:lnTo>
                  <a:pt x="7161361" y="7161361"/>
                </a:lnTo>
                <a:lnTo>
                  <a:pt x="0" y="7161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03096" y="2598312"/>
            <a:ext cx="10392788" cy="651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メーカーズマークはアメリカのケンタッキー州にあるバーボンの蒸留所で2014年からサントリーの所有になっています。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91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赤い封蝋が目印で、現在でも1本1本手作業で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蝋をつけています。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91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味わいは一般的なバーボンと違い、ライ麦の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代わりに冬小麦が使われ、まろやかな味わいで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ハイボールで飲んでも最高です。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1589" y="1212622"/>
            <a:ext cx="10169926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メーカーズマーク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872963" y="1393597"/>
            <a:ext cx="155737" cy="522324"/>
            <a:chOff x="0" y="0"/>
            <a:chExt cx="295239" cy="990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03096" y="2260492"/>
            <a:ext cx="10392788" cy="695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chemeClr val="bg1">
                    <a:lumMod val="50000"/>
                  </a:schemeClr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タリスカーはスコットランドの</a:t>
            </a:r>
            <a:r>
              <a:rPr lang="ja-JP" altLang="en-US" sz="3075" spc="519">
                <a:solidFill>
                  <a:schemeClr val="bg1">
                    <a:lumMod val="50000"/>
                  </a:schemeClr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スカイ島</a:t>
            </a:r>
            <a:r>
              <a:rPr lang="en-US" sz="3075" spc="519">
                <a:solidFill>
                  <a:schemeClr val="bg1">
                    <a:lumMod val="50000"/>
                  </a:schemeClr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に1830年に設立され</a:t>
            </a:r>
            <a:r>
              <a:rPr lang="ja-JP" altLang="en-US" sz="3075" spc="519">
                <a:solidFill>
                  <a:schemeClr val="bg1">
                    <a:lumMod val="50000"/>
                  </a:schemeClr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たウイスキー</a:t>
            </a:r>
            <a:r>
              <a:rPr lang="en-US" sz="3075" spc="519">
                <a:solidFill>
                  <a:schemeClr val="bg1">
                    <a:lumMod val="50000"/>
                  </a:schemeClr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の蒸留所です。</a:t>
            </a:r>
            <a:endParaRPr lang="en-US" sz="3075" spc="519">
              <a:solidFill>
                <a:schemeClr val="bg1">
                  <a:lumMod val="50000"/>
                </a:schemeClr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3095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味わいはスモーキーでコショウのようなスパイシーさと潮気があり、重厚感のある甘い余韻を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持</a:t>
            </a:r>
            <a:r>
              <a:rPr lang="ja-JP" alt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ちます。</a:t>
            </a:r>
            <a:endParaRPr lang="ja-JP" alt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ct val="150000"/>
              </a:lnSpc>
            </a:pPr>
            <a:endParaRPr lang="ja-JP" altLang="en-US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ハイボールといったらタリスカーと言われるほどハイボールが人気です。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91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特に肉料理や</a:t>
            </a:r>
            <a:r>
              <a:rPr lang="en-US" sz="3075" b="1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黒コショウ</a:t>
            </a: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と相性が抜群です。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895884" y="1028700"/>
            <a:ext cx="5576641" cy="8410672"/>
          </a:xfrm>
          <a:custGeom>
            <a:avLst/>
            <a:gdLst/>
            <a:ahLst/>
            <a:cxnLst/>
            <a:rect l="l" t="t" r="r" b="b"/>
            <a:pathLst>
              <a:path w="5576641" h="8410672">
                <a:moveTo>
                  <a:pt x="0" y="0"/>
                </a:moveTo>
                <a:lnTo>
                  <a:pt x="5576641" y="0"/>
                </a:lnTo>
                <a:lnTo>
                  <a:pt x="5576641" y="8410672"/>
                </a:lnTo>
                <a:lnTo>
                  <a:pt x="0" y="8410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26984" y="1212622"/>
            <a:ext cx="10169926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タリスカー10年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872963" y="1393597"/>
            <a:ext cx="155737" cy="522324"/>
            <a:chOff x="0" y="0"/>
            <a:chExt cx="295239" cy="990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03096" y="2598312"/>
            <a:ext cx="10392788" cy="579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グレンモーレンジは、スコットランドのハイ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ランド地方に1843年に設立された蒸留所です。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91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完璧なウイスキーと言われ華やかなバニラの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風味が特徴的で、滑らかで優しい口当たりです。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91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余韻には、ほのかな甘味と柑橘系の爽やかな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香りが残り、</a:t>
            </a:r>
            <a:r>
              <a:rPr lang="en-US" sz="3075" b="1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オレンジピール</a:t>
            </a: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を使ったオレンジ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ハイボールが有名です。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151295" y="1051907"/>
            <a:ext cx="5441195" cy="8206393"/>
          </a:xfrm>
          <a:custGeom>
            <a:avLst/>
            <a:gdLst/>
            <a:ahLst/>
            <a:cxnLst/>
            <a:rect l="l" t="t" r="r" b="b"/>
            <a:pathLst>
              <a:path w="5441195" h="8206393">
                <a:moveTo>
                  <a:pt x="0" y="0"/>
                </a:moveTo>
                <a:lnTo>
                  <a:pt x="5441195" y="0"/>
                </a:lnTo>
                <a:lnTo>
                  <a:pt x="5441195" y="8206393"/>
                </a:lnTo>
                <a:lnTo>
                  <a:pt x="0" y="8206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1589" y="1212622"/>
            <a:ext cx="10169926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グレンモーレンジ12年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950832" y="1360205"/>
            <a:ext cx="155737" cy="522324"/>
            <a:chOff x="0" y="0"/>
            <a:chExt cx="295239" cy="990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04318" y="2457201"/>
            <a:ext cx="11338233" cy="692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575" lvl="1" indent="-332105" algn="l">
              <a:lnSpc>
                <a:spcPts val="5685"/>
              </a:lnSpc>
              <a:buAutoNum type="arabicPeriod"/>
            </a:pPr>
            <a:r>
              <a:rPr lang="en-US" sz="3075" u="sng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グラスに氷をたっぷり入れる</a:t>
            </a:r>
            <a:endParaRPr lang="en-US" sz="3075" u="sng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marL="663575" lvl="1" indent="-332105" algn="l">
              <a:lnSpc>
                <a:spcPts val="5685"/>
              </a:lnSpc>
              <a:buFont typeface="Arial" panose="020B0604020202020204"/>
              <a:buChar char="•"/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氷を満杯にすることで、炭酸が長持ちし、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　 味が薄まりにくくなります。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1985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 2.</a:t>
            </a:r>
            <a:r>
              <a:rPr lang="en-US" sz="3075" u="sng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ウイスキーを注ぐ</a:t>
            </a:r>
            <a:endParaRPr lang="en-US" sz="3075" u="sng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marL="663575" lvl="1" indent="-332105" algn="l">
              <a:lnSpc>
                <a:spcPts val="5685"/>
              </a:lnSpc>
              <a:buFont typeface="Arial" panose="020B0604020202020204"/>
              <a:buChar char="•"/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30ML（シングル）を静かに注ぎます。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254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 3.</a:t>
            </a:r>
            <a:r>
              <a:rPr lang="en-US" sz="3075" u="sng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ウイスキーをしっかり冷やす</a:t>
            </a:r>
            <a:endParaRPr lang="en-US" sz="3075" u="sng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marL="663575" lvl="1" indent="-332105" algn="l">
              <a:lnSpc>
                <a:spcPts val="5685"/>
              </a:lnSpc>
              <a:buFont typeface="Arial" panose="020B0604020202020204"/>
              <a:buChar char="•"/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マドラーで10回ほどかき混ぜて、ウイスキーの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 　温度を下げ、氷としっかりなじませます。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</a:p>
        </p:txBody>
      </p:sp>
      <p:sp>
        <p:nvSpPr>
          <p:cNvPr id="7" name="Freeform 7"/>
          <p:cNvSpPr/>
          <p:nvPr/>
        </p:nvSpPr>
        <p:spPr>
          <a:xfrm>
            <a:off x="13037826" y="602084"/>
            <a:ext cx="2073104" cy="3837235"/>
          </a:xfrm>
          <a:custGeom>
            <a:avLst/>
            <a:gdLst/>
            <a:ahLst/>
            <a:cxnLst/>
            <a:rect l="l" t="t" r="r" b="b"/>
            <a:pathLst>
              <a:path w="2073104" h="3837235">
                <a:moveTo>
                  <a:pt x="0" y="0"/>
                </a:moveTo>
                <a:lnTo>
                  <a:pt x="2073103" y="0"/>
                </a:lnTo>
                <a:lnTo>
                  <a:pt x="2073103" y="3837235"/>
                </a:lnTo>
                <a:lnTo>
                  <a:pt x="0" y="3837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37826" y="5596782"/>
            <a:ext cx="2073104" cy="4267721"/>
          </a:xfrm>
          <a:custGeom>
            <a:avLst/>
            <a:gdLst/>
            <a:ahLst/>
            <a:cxnLst/>
            <a:rect l="l" t="t" r="r" b="b"/>
            <a:pathLst>
              <a:path w="2073104" h="4267721">
                <a:moveTo>
                  <a:pt x="0" y="0"/>
                </a:moveTo>
                <a:lnTo>
                  <a:pt x="2073103" y="0"/>
                </a:lnTo>
                <a:lnTo>
                  <a:pt x="2073103" y="4267721"/>
                </a:lnTo>
                <a:lnTo>
                  <a:pt x="0" y="4267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10" t="-4807" r="-8847"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13606894" y="4691937"/>
            <a:ext cx="745404" cy="652228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86827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-730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2700" y="1179230"/>
            <a:ext cx="10169926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ハイボールのおいしい作り方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950832" y="1335155"/>
            <a:ext cx="155737" cy="522324"/>
            <a:chOff x="0" y="0"/>
            <a:chExt cx="295239" cy="990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239" cy="990198"/>
            </a:xfrm>
            <a:custGeom>
              <a:avLst/>
              <a:gdLst/>
              <a:ahLst/>
              <a:cxnLst/>
              <a:rect l="l" t="t" r="r" b="b"/>
              <a:pathLst>
                <a:path w="295239" h="990198">
                  <a:moveTo>
                    <a:pt x="0" y="0"/>
                  </a:moveTo>
                  <a:lnTo>
                    <a:pt x="295239" y="0"/>
                  </a:lnTo>
                  <a:lnTo>
                    <a:pt x="295239" y="990198"/>
                  </a:lnTo>
                  <a:lnTo>
                    <a:pt x="0" y="990198"/>
                  </a:lnTo>
                  <a:close/>
                </a:path>
              </a:pathLst>
            </a:custGeom>
            <a:solidFill>
              <a:srgbClr val="B6B0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95239" cy="1114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17207" y="2118535"/>
            <a:ext cx="10152899" cy="606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5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4.</a:t>
            </a:r>
            <a:r>
              <a:rPr lang="en-US" sz="3075" u="sng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炭酸水を氷に当たらないように注ぐ</a:t>
            </a:r>
            <a:endParaRPr lang="en-US" sz="3075" u="sng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marL="663575" lvl="1" indent="-332105" algn="l">
              <a:lnSpc>
                <a:spcPts val="5685"/>
              </a:lnSpc>
              <a:buFont typeface="Arial" panose="020B0604020202020204"/>
              <a:buChar char="•"/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グラスのふちから静かに注ぎます。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3650"/>
              </a:lnSpc>
            </a:p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5.</a:t>
            </a:r>
            <a:r>
              <a:rPr lang="en-US" sz="3075" u="sng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軽く混ぜる</a:t>
            </a:r>
            <a:endParaRPr lang="en-US" sz="3075" u="sng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marL="663575" lvl="1" indent="-332105" algn="l">
              <a:lnSpc>
                <a:spcPts val="5685"/>
              </a:lnSpc>
              <a:buFont typeface="Arial" panose="020B0604020202020204"/>
              <a:buChar char="•"/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マドラーで下から氷を持ち上げる程度に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  <a:r>
              <a:rPr lang="en-US" sz="3075" spc="519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 　静かに混ぜたら完成です！</a:t>
            </a:r>
            <a:endParaRPr lang="en-US" sz="3075" spc="519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315"/>
              </a:lnSpc>
            </a:pPr>
            <a:r>
              <a:rPr lang="en-US" sz="2875" spc="485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※激しく混ぜると炭酸が抜けてしまうので優しく</a:t>
            </a:r>
            <a:endParaRPr lang="en-US" sz="2875" spc="485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  <a:p>
            <a:pPr algn="l">
              <a:lnSpc>
                <a:spcPts val="5685"/>
              </a:lnSpc>
            </a:pPr>
          </a:p>
        </p:txBody>
      </p:sp>
      <p:grpSp>
        <p:nvGrpSpPr>
          <p:cNvPr id="7" name="Group 7"/>
          <p:cNvGrpSpPr/>
          <p:nvPr/>
        </p:nvGrpSpPr>
        <p:grpSpPr>
          <a:xfrm rot="0">
            <a:off x="13578667" y="5015825"/>
            <a:ext cx="745404" cy="652228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86827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730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5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637314" y="308294"/>
            <a:ext cx="2628111" cy="4400925"/>
          </a:xfrm>
          <a:custGeom>
            <a:avLst/>
            <a:gdLst/>
            <a:ahLst/>
            <a:cxnLst/>
            <a:rect l="l" t="t" r="r" b="b"/>
            <a:pathLst>
              <a:path w="2628111" h="4400925">
                <a:moveTo>
                  <a:pt x="0" y="0"/>
                </a:moveTo>
                <a:lnTo>
                  <a:pt x="2628111" y="0"/>
                </a:lnTo>
                <a:lnTo>
                  <a:pt x="2628111" y="4400924"/>
                </a:lnTo>
                <a:lnTo>
                  <a:pt x="0" y="4400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7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97855" y="5972853"/>
            <a:ext cx="2107029" cy="4060249"/>
          </a:xfrm>
          <a:custGeom>
            <a:avLst/>
            <a:gdLst/>
            <a:ahLst/>
            <a:cxnLst/>
            <a:rect l="l" t="t" r="r" b="b"/>
            <a:pathLst>
              <a:path w="2107029" h="4060249">
                <a:moveTo>
                  <a:pt x="0" y="0"/>
                </a:moveTo>
                <a:lnTo>
                  <a:pt x="2107029" y="0"/>
                </a:lnTo>
                <a:lnTo>
                  <a:pt x="2107029" y="4060249"/>
                </a:lnTo>
                <a:lnTo>
                  <a:pt x="0" y="406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0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68589" y="1154180"/>
            <a:ext cx="10169926" cy="70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  <a:spcBef>
                <a:spcPct val="0"/>
              </a:spcBef>
            </a:pPr>
            <a:r>
              <a:rPr lang="en-US" sz="3475" spc="587">
                <a:solidFill>
                  <a:srgbClr val="86827D"/>
                </a:solidFill>
                <a:latin typeface="IPAex 明朝" panose="02020400000000000000"/>
                <a:ea typeface="IPAex 明朝" panose="02020400000000000000"/>
                <a:cs typeface="IPAex 明朝" panose="02020400000000000000"/>
                <a:sym typeface="IPAex 明朝" panose="02020400000000000000"/>
              </a:rPr>
              <a:t>ハイボールのおいしい作り方</a:t>
            </a:r>
            <a:endParaRPr lang="en-US" sz="3475" spc="587">
              <a:solidFill>
                <a:srgbClr val="86827D"/>
              </a:solidFill>
              <a:latin typeface="IPAex 明朝" panose="02020400000000000000"/>
              <a:ea typeface="IPAex 明朝" panose="02020400000000000000"/>
              <a:cs typeface="IPAex 明朝" panose="02020400000000000000"/>
              <a:sym typeface="IPAex 明朝" panose="020204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WPS Presentation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ＭＳ Ｐゴシック</vt:lpstr>
      <vt:lpstr>Wingdings</vt:lpstr>
      <vt:lpstr>Dream Avenue</vt:lpstr>
      <vt:lpstr>IPAex 明朝</vt:lpstr>
      <vt:lpstr>Arial</vt:lpstr>
      <vt:lpstr>ＭＳ Ｐゴシック</vt:lpstr>
      <vt:lpstr>SimSun</vt:lpstr>
      <vt:lpstr>Microsoft YaHei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ペンギンカフェ ハイボール会</dc:title>
  <dc:creator/>
  <cp:lastModifiedBy>takuya</cp:lastModifiedBy>
  <cp:revision>4</cp:revision>
  <dcterms:created xsi:type="dcterms:W3CDTF">2006-08-16T00:00:00Z</dcterms:created>
  <dcterms:modified xsi:type="dcterms:W3CDTF">2025-09-20T10:14:27Z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